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61" r:id="rId7"/>
    <p:sldId id="276" r:id="rId8"/>
    <p:sldId id="277" r:id="rId9"/>
    <p:sldId id="278" r:id="rId10"/>
    <p:sldId id="304" r:id="rId11"/>
    <p:sldId id="279" r:id="rId1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ACF22E-899A-61CA-95F0-6D5188AF9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20D9E2-8616-D561-9F90-84BDEE7D5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5DF9545-DA52-8B21-7F90-E316D71C6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2CC878C-4CAE-589B-3744-9EDEF686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4069E97-69F3-8FF9-6DE6-4AE1AFD1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439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35079-EE7B-77A6-A4E5-EE17F7C4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ABC7CA9-56D0-A814-9991-08679C231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8E1CB8B-328E-C61D-0753-36C2F4909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0334EB7-6E40-0CB3-139D-1DB003F2E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BF520CB-71AD-0F60-D9DC-97F854E8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594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D5D6D-FAAF-77CC-13FD-EF91A24A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CDA38A1-8BC3-7DE0-3025-EDD337E35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506CB8D-5328-817C-74E8-35FF831AF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FEBF40B-C29A-3B5A-78D3-0204878C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E3399C9-3A50-F1FE-F2A2-E8BD155F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949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6EE49-BEAB-EF5E-C3DC-B70F83CE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01EE403-218D-1B02-6EA0-AA865001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B778F33-8706-11BB-6761-B574D059A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01F0C68-CA75-9A10-8CB2-FED153B2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8047BF2-9EFB-1016-D150-BF7F60DD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C875DD-438D-8CF8-B2BE-D9E6C149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96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C2677-5330-3BB2-7791-A9CCCE60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2AA51B6-0E46-F22B-80EA-945D16CBE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AE21851-D53E-68AA-2E10-5127A6C87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BFCAECCE-71CF-4B73-A6A2-17DA856EB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09606994-8D5E-9B83-5D43-6502BAF6E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E3A2B6E-6841-9ECD-FBB3-DBAB89F7B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0E6FECD-6059-E08C-846D-51ED9F6B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9137856-0DDB-1718-4A6C-022C198E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230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065885-6524-2CC7-57B4-1847DB6F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5DF4A77-722E-9791-1A12-786FE42A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9522367-803E-1C38-136C-B2A3A4C56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7503E75-75F4-B521-3E5F-B252027D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92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482451D-6C6D-870C-8185-F308E8DED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9454B56-161A-AE94-37BE-6C058BDF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62A5DA4-0028-95DF-FD75-3914D2545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9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1DACA-8DC8-7845-BF08-90FF2932B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B960664-DF14-7341-4DA1-6F18E97FC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0E5B5C-8044-8E69-59E9-727D194EA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1FB3FF4-BF2A-028E-CE09-EC641142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E210C68-F86B-4F41-A778-76146D1B1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FF35824-3A36-7AEE-7222-7D7435627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0015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231AD-4624-85F9-3669-0FED3198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D85F159-4A3E-FE75-9F40-74DC6DA59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8C35D0D-72B9-3EBA-34C6-4EFE72402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BFBC40F-C22D-B767-67EE-15965F719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523394E-E160-8BB8-1B1D-192ABC282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DC0F6E5-07F9-BDAA-F525-C9E90D90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1980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5012A-30B7-3AEC-659F-48A48A717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60D124F-9C61-B1F8-C860-BDB055D1E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604F161-612F-8AE3-75C9-8F56BFB6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AE6F5BF-C2C7-68B1-E4BE-5DF2BBCB4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F03AB39-BB68-D489-364B-15E20CC5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290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3FFCAC-AE50-F222-1769-481B12272C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962ED21-5EE3-9C44-77C2-F16E73FD5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FB87C36-9815-A29C-93CE-A779AB8D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5FA1D0F-389E-E807-4179-70F54710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7B7A0D0-2177-8DE8-FADB-2B3E28A5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250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C849F-9B7B-14C2-20C6-98960EB10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0DC58E-4913-F993-93CC-5BC18A4BA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44C9B17-B007-2A2C-E0C7-79DB20CC2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278D339-7D2D-6A60-88E9-FC56539B8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644C0AD-5C43-7C90-14DA-34902D6F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3419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C480A-CA92-98D7-82AC-61C3BE4C3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DB01755-0E8B-4A9A-FCA8-E0535257E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D5BA577-BE4F-CB4B-2308-52438D6B4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4BD7198-2A2A-6619-2D32-E1489E4A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201D0C8-22F2-59B7-24F2-77EFF3DB3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4655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C2886-FD08-2A2F-FEED-651C0F9F1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88AC13-C682-96DA-AC06-60CC26CDC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ECD6C7B-1503-482D-C224-DC031E94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DF84F20-51AF-175A-AA27-64393820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ED36319-A83B-DA1A-2FFA-5D0732B5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2162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8DDB1-8927-C292-A08E-AA548811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550AC8B-E7A3-033D-1985-237D3AFCD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E6E1718-CF33-0E7F-160D-FC7723750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072B2EA-361D-155C-06D3-B790FD60E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7AB3D64-5566-D842-2A17-2D105F768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E1B8CCF-16FD-13A6-85EF-6F4B7EB82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72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6CB21-2C8C-5838-11ED-7654CB2B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43B37E5-7C12-B045-C986-9EB06829A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61A4DAD-82A0-A950-44BE-E1510028A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56815FF-A470-DBB1-6B87-57A09B978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D891FF0E-C453-855C-07FB-A218D9F10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D176E603-AABA-BA7E-CD59-EF137DEE5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FB9C8D5-4895-7F8A-D735-6A9B29B6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E46F79B-ECE1-2035-5B4C-6A30551F1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89761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23D7D-9F61-7AEE-A819-5B5A1672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7DE28F7-AAD8-4608-78CE-6F598C84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F2A24F9-7DC5-CEA3-633F-E942A2E32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E5F8704-41E7-3611-68B3-EA2A2A84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418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FAB1402A-45BF-6886-3F66-90DC9D2A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E7E508F-9F1A-497C-ED99-1CC17F48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1D0EE9-C994-CDD9-A0BA-F64D6BFC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9643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CDF9E-A6D9-169D-7FC4-B51E1684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EF203AE-ABAD-6CB2-BB47-4E84BA306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11E480A-FBBF-6481-C9A6-12566E43C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3DC1AC8-333D-A6BB-7386-16AA23589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88DE1E9-4377-E3BC-C2F3-25DCFCFC1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F8CC302-DA3C-B15A-9A6A-A685A57F5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8386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8EC99-4321-B2CA-DFF3-CF2ABFDD0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D367940-C773-102A-AAA9-99F8539A6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288D1E4-1A5B-247C-5190-0B050D4AE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8FF9E57-BC81-0656-90A0-74B604517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623173B-898C-3924-40E3-905AD2BCF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F19E20E-6CCB-2B89-7E02-62E25D06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1115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C1E64-A9A9-034E-6677-77ABDE18C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1FEBC7A-7EE9-6BC4-7DCD-E344D482A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862AA5C-EBA4-83FD-0228-2BD63867F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9EFFC68-0D3D-C3A0-5075-F4BCC3BC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C8AB7A7-9040-6D47-22CF-5C9FB83CE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3565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A58947-68F6-756E-DDAF-AF3805DC43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4B05E60-ACBE-FDAA-C8ED-35B9F9D8C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987B067-F8E0-F724-24FF-096424D0A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CE65E14-D759-80E9-2AAB-CE8C8783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8050B99-523E-47CE-772A-A92A12E3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9553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4958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6648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9764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2379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83842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53911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3517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81216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8745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8860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35513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57B85-A9B0-4EC7-9493-6C9BDFF3153D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986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BF9E4-E995-48E5-BA1E-D962989C4150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199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C4C2-6A56-413C-BBD3-3A8F4A0BC3EB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74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AA319-C4DC-48AA-84CF-27A5577674C7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9436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E6054-B298-4BD8-A0AC-E901694C48CC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19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11A30-9292-48AC-83FB-1AF7C9D7B98C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4185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4B5D8-90BF-4CB7-9E79-73D6CC01D6F3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5855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506A8-CFBF-47E3-AA7D-F973F1128A71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2268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65877-2C5D-40CD-815C-35FD5C4A250A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455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43927-EFE3-4831-B687-FE72BF5C98DF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177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B5020-F361-46D8-8C7F-42732F620538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03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e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94674-FF33-4BFF-88C9-3911C4FFD280}" type="slidenum">
              <a:rPr lang="pt-PT" altLang="pt-PT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37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B85E69E-E730-EAE4-CA7E-E56A7C586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42C17FB-99BE-49B7-EF01-56C439DDD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3E1FE9D-E187-CA23-AC50-DFB5E1A07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AB9A3D-0591-40BA-A032-23AC85D11E7D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16E22D1-3582-F64F-B992-20AAB5FEC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23FF224-B0CD-CA0B-B3B2-45A912A53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6EDFB-EF42-492D-94CC-F7A1E715B2D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249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0858C4FD-8191-3100-8EA5-16E107D2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71EAA25-AA68-6DCB-7955-63840B98E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6DB1A50-E3F0-0C54-7B6C-1EB0E476B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9C4091-D9D8-47B6-8523-663026D46F88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0C4B34D-F78B-1DD9-4C53-CC7274349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BFC3140-84F0-89B5-5664-9C0D7CD52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FF2516-A5FC-4B8C-B47C-1BB65E33113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424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A8DB2-F10D-4783-8527-E4A5C67218F9}" type="datetimeFigureOut">
              <a:rPr lang="pt-PT" smtClean="0"/>
              <a:t>20/11/2025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C95E-4A22-402C-B897-A0A8056863F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977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 do título		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os estilos de texto do modelo global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PT" altLang="pt-PT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7D90CF-87D1-4E40-8A72-2EB5E22059AC}" type="slidenum">
              <a:rPr lang="pt-PT" altLang="pt-P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PT" altLang="pt-P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339E5-498C-2D53-2849-2FA083433B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6413D7-7AD1-E54A-8EA4-F886856A7E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48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F495F-E3FF-D170-9D47-B48036DBE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95B70-D1EB-FA64-3F26-DE4B0FEBC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51" y="1122363"/>
            <a:ext cx="11585749" cy="213330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PT" sz="4800" dirty="0">
                <a:latin typeface="Amasis MT Pro Black" panose="02040A04050005020304" pitchFamily="18" charset="0"/>
              </a:rPr>
              <a:t>São Paulo – o Apóstolo e o Teólogo</a:t>
            </a:r>
            <a:br>
              <a:rPr lang="pt-PT" sz="4800" dirty="0">
                <a:latin typeface="Amasis MT Pro Black" panose="02040A04050005020304" pitchFamily="18" charset="0"/>
              </a:rPr>
            </a:br>
            <a:endParaRPr lang="pt-PT" sz="4800" dirty="0">
              <a:latin typeface="Amasis MT Pro Black" panose="02040A040500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B41119-6500-2974-BC6A-32BD9A373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451" y="3727938"/>
            <a:ext cx="11585749" cy="1778558"/>
          </a:xfrm>
          <a:solidFill>
            <a:schemeClr val="bg1"/>
          </a:solidFill>
        </p:spPr>
        <p:txBody>
          <a:bodyPr/>
          <a:lstStyle/>
          <a:p>
            <a:endParaRPr lang="pt-PT" dirty="0"/>
          </a:p>
          <a:p>
            <a:r>
              <a:rPr lang="pt-PT" sz="3600" b="1" dirty="0"/>
              <a:t>II – O DEFENSOR DA INCULTURAÇÃO E DA LIBERDADE</a:t>
            </a:r>
          </a:p>
        </p:txBody>
      </p:sp>
    </p:spTree>
    <p:extLst>
      <p:ext uri="{BB962C8B-B14F-4D97-AF65-F5344CB8AC3E}">
        <p14:creationId xmlns:p14="http://schemas.microsoft.com/office/powerpoint/2010/main" val="1602549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" y="145474"/>
            <a:ext cx="11959935" cy="820882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PT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EVANGELIZAÇÃO FEITA PELOS APÓSTOLOS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14300" y="1082842"/>
            <a:ext cx="11959935" cy="565484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4000" b="1" dirty="0">
                <a:latin typeface="Bookman Old Style" panose="02050604050505020204" pitchFamily="18" charset="0"/>
              </a:rPr>
              <a:t>NO LIVRO DOS «ACTOS DOS APÓSTOLOS» DESTACAM-SE AS FIGURAS DE </a:t>
            </a:r>
          </a:p>
          <a:p>
            <a:pPr marL="0" indent="0" algn="ctr">
              <a:buNone/>
            </a:pPr>
            <a:r>
              <a:rPr lang="pt-PT" sz="54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PEDRO</a:t>
            </a:r>
            <a:r>
              <a:rPr lang="pt-PT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e </a:t>
            </a:r>
            <a:r>
              <a:rPr lang="pt-PT" sz="54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PAULO</a:t>
            </a:r>
            <a:endParaRPr lang="pt-PT" sz="4000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t-PT" sz="4000" b="1" dirty="0">
                <a:latin typeface="Bookman Old Style" panose="02050604050505020204" pitchFamily="18" charset="0"/>
              </a:rPr>
              <a:t>- Nos primeiros capítulos, é sobretudo </a:t>
            </a:r>
            <a:r>
              <a:rPr lang="pt-PT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Pedro</a:t>
            </a:r>
            <a:r>
              <a:rPr lang="pt-PT" sz="4000" b="1" dirty="0">
                <a:latin typeface="Bookman Old Style" panose="02050604050505020204" pitchFamily="18" charset="0"/>
              </a:rPr>
              <a:t> (acompanhado por João) que faz grandes discursos missionários e milagres.</a:t>
            </a:r>
          </a:p>
          <a:p>
            <a:pPr marL="0" indent="0" algn="ctr">
              <a:buNone/>
            </a:pPr>
            <a:r>
              <a:rPr lang="pt-PT" sz="4000" b="1" dirty="0">
                <a:latin typeface="Bookman Old Style" panose="02050604050505020204" pitchFamily="18" charset="0"/>
              </a:rPr>
              <a:t>- Depois do cap.9, com a sua conversão, é o apóstolo </a:t>
            </a:r>
            <a:r>
              <a:rPr lang="pt-PT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Paulo</a:t>
            </a:r>
            <a:r>
              <a:rPr lang="pt-PT" sz="4000" b="1" dirty="0">
                <a:latin typeface="Bookman Old Style" panose="02050604050505020204" pitchFamily="18" charset="0"/>
              </a:rPr>
              <a:t> que tem o protagonismo, através da missão em 4 grandes viagens.</a:t>
            </a:r>
          </a:p>
        </p:txBody>
      </p:sp>
    </p:spTree>
    <p:extLst>
      <p:ext uri="{BB962C8B-B14F-4D97-AF65-F5344CB8AC3E}">
        <p14:creationId xmlns:p14="http://schemas.microsoft.com/office/powerpoint/2010/main" val="22684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519544"/>
            <a:ext cx="10972800" cy="1059873"/>
          </a:xfrm>
        </p:spPr>
        <p:txBody>
          <a:bodyPr/>
          <a:lstStyle/>
          <a:p>
            <a:r>
              <a:rPr lang="pt-PT" b="1" dirty="0">
                <a:solidFill>
                  <a:schemeClr val="bg1"/>
                </a:solidFill>
              </a:rPr>
              <a:t>2 grandes questões para </a:t>
            </a:r>
            <a:br>
              <a:rPr lang="pt-PT" b="1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 Igreja primitiva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45473" y="2015836"/>
            <a:ext cx="11939154" cy="4110328"/>
          </a:xfrm>
        </p:spPr>
        <p:txBody>
          <a:bodyPr/>
          <a:lstStyle/>
          <a:p>
            <a:pPr marL="0" indent="0" algn="ctr">
              <a:buNone/>
            </a:pPr>
            <a:r>
              <a:rPr lang="pt-PT" sz="3600" b="1" dirty="0">
                <a:solidFill>
                  <a:srgbClr val="FFFF00"/>
                </a:solidFill>
              </a:rPr>
              <a:t>Os </a:t>
            </a:r>
            <a:r>
              <a:rPr lang="pt-PT" sz="3600" b="1" dirty="0" err="1">
                <a:solidFill>
                  <a:srgbClr val="FFFF00"/>
                </a:solidFill>
              </a:rPr>
              <a:t>Actos</a:t>
            </a:r>
            <a:r>
              <a:rPr lang="pt-PT" sz="3600" b="1" dirty="0">
                <a:solidFill>
                  <a:srgbClr val="FFFF00"/>
                </a:solidFill>
              </a:rPr>
              <a:t> dos Apóstolos e a figura e cartas de </a:t>
            </a:r>
            <a:r>
              <a:rPr lang="pt-PT" sz="3600" b="1" dirty="0" err="1">
                <a:solidFill>
                  <a:srgbClr val="FFFF00"/>
                </a:solidFill>
              </a:rPr>
              <a:t>S.Paulo</a:t>
            </a:r>
            <a:endParaRPr lang="pt-PT" sz="3600" b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pt-PT" sz="3600" b="1" dirty="0">
                <a:solidFill>
                  <a:srgbClr val="FFFF00"/>
                </a:solidFill>
              </a:rPr>
              <a:t>ajudam a compreender como a Igreja nascente lidou com duas questões maiores e como as resolveu:</a:t>
            </a:r>
          </a:p>
          <a:p>
            <a:pPr algn="ctr">
              <a:buFontTx/>
              <a:buChar char="-"/>
            </a:pPr>
            <a:r>
              <a:rPr lang="pt-PT" sz="3600" b="1" dirty="0">
                <a:solidFill>
                  <a:srgbClr val="FFFF00"/>
                </a:solidFill>
              </a:rPr>
              <a:t>A Igreja é só para os judeus ou é universal?</a:t>
            </a:r>
          </a:p>
          <a:p>
            <a:pPr algn="ctr">
              <a:buFontTx/>
              <a:buChar char="-"/>
            </a:pPr>
            <a:r>
              <a:rPr lang="pt-PT" sz="3600" b="1" dirty="0">
                <a:solidFill>
                  <a:srgbClr val="FFFF00"/>
                </a:solidFill>
              </a:rPr>
              <a:t>Quem quer ser cristão tem que </a:t>
            </a:r>
            <a:r>
              <a:rPr lang="pt-PT" sz="3600" b="1" dirty="0" err="1">
                <a:solidFill>
                  <a:srgbClr val="FFFF00"/>
                </a:solidFill>
              </a:rPr>
              <a:t>adoptar</a:t>
            </a:r>
            <a:r>
              <a:rPr lang="pt-PT" sz="3600" b="1" dirty="0">
                <a:solidFill>
                  <a:srgbClr val="FFFF00"/>
                </a:solidFill>
              </a:rPr>
              <a:t> a cultura judaica (obras da lei de Moisés)?</a:t>
            </a:r>
          </a:p>
        </p:txBody>
      </p:sp>
    </p:spTree>
    <p:extLst>
      <p:ext uri="{BB962C8B-B14F-4D97-AF65-F5344CB8AC3E}">
        <p14:creationId xmlns:p14="http://schemas.microsoft.com/office/powerpoint/2010/main" val="2615125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C57186-38E7-9DD2-6C20-20EA5353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02" y="274638"/>
            <a:ext cx="11585750" cy="1001503"/>
          </a:xfrm>
          <a:solidFill>
            <a:srgbClr val="FFFFCC"/>
          </a:solidFill>
          <a:ln w="76200">
            <a:solidFill>
              <a:srgbClr val="C00000"/>
            </a:solidFill>
          </a:ln>
        </p:spPr>
        <p:txBody>
          <a:bodyPr/>
          <a:lstStyle/>
          <a:p>
            <a:r>
              <a:rPr lang="pt-PT" sz="3800" b="1" dirty="0">
                <a:solidFill>
                  <a:schemeClr val="accent6">
                    <a:lumMod val="75000"/>
                  </a:schemeClr>
                </a:solidFill>
              </a:rPr>
              <a:t>1ª questão: a Igreja é nacionalista ou universal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BCEDDB9-6CC4-2EFB-8E12-760EA936A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1617785"/>
            <a:ext cx="11808541" cy="4965577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pt-PT" sz="4000" b="1" dirty="0" err="1">
                <a:solidFill>
                  <a:schemeClr val="bg1"/>
                </a:solidFill>
                <a:highlight>
                  <a:srgbClr val="800080"/>
                </a:highlight>
              </a:rPr>
              <a:t>Act</a:t>
            </a:r>
            <a:r>
              <a:rPr lang="pt-PT" sz="4000" b="1" dirty="0">
                <a:solidFill>
                  <a:schemeClr val="bg1"/>
                </a:solidFill>
                <a:highlight>
                  <a:srgbClr val="800080"/>
                </a:highlight>
              </a:rPr>
              <a:t>. 10-11</a:t>
            </a:r>
          </a:p>
          <a:p>
            <a:pPr marL="0" indent="0" algn="ctr">
              <a:buNone/>
            </a:pPr>
            <a:endParaRPr lang="pt-PT" sz="1400" b="1" dirty="0"/>
          </a:p>
          <a:p>
            <a:pPr marL="0" indent="0" algn="ctr">
              <a:buNone/>
            </a:pPr>
            <a:r>
              <a:rPr lang="pt-PT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Pedro em casa de Cornélio:</a:t>
            </a:r>
          </a:p>
          <a:p>
            <a:pPr marL="0" indent="0" algn="ctr">
              <a:buNone/>
            </a:pPr>
            <a:r>
              <a:rPr lang="pt-PT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abertura do cristianismo aos pagãos (não-judeus).</a:t>
            </a:r>
          </a:p>
          <a:p>
            <a:pPr marL="0" indent="0" algn="ctr">
              <a:buNone/>
            </a:pPr>
            <a:r>
              <a:rPr lang="pt-PT" sz="3600" b="1" dirty="0">
                <a:solidFill>
                  <a:srgbClr val="C00000"/>
                </a:solidFill>
              </a:rPr>
              <a:t>Mas depois é sobretudo Paulo quem vai pregar aos pagãos: </a:t>
            </a:r>
            <a:r>
              <a:rPr lang="pt-PT" sz="3800" b="1" dirty="0"/>
              <a:t>«nós (Paulo e Barnabé) pregaríamos aos gentios e eles (Pedro e Tiago) aos da circuncisão» </a:t>
            </a:r>
            <a:r>
              <a:rPr lang="pt-PT" b="1" dirty="0"/>
              <a:t>(Gal. 2,9 - decisão do Concílio de Jerusalém).</a:t>
            </a:r>
            <a:endParaRPr lang="pt-P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5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50B15-1D05-3EAA-EE98-4F459E10F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9E71E-5366-A130-0890-98603528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19" y="190919"/>
            <a:ext cx="11836957" cy="1698171"/>
          </a:xfrm>
          <a:solidFill>
            <a:srgbClr val="FFFFCC"/>
          </a:solidFill>
          <a:ln w="76200">
            <a:solidFill>
              <a:srgbClr val="C00000"/>
            </a:solidFill>
          </a:ln>
        </p:spPr>
        <p:txBody>
          <a:bodyPr/>
          <a:lstStyle/>
          <a:p>
            <a:br>
              <a:rPr lang="pt-PT" sz="3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pt-PT" sz="3800" b="1" dirty="0">
                <a:solidFill>
                  <a:schemeClr val="accent6">
                    <a:lumMod val="75000"/>
                  </a:schemeClr>
                </a:solidFill>
              </a:rPr>
              <a:t>2ª questão: quem quer ser cristão tem de </a:t>
            </a:r>
            <a:r>
              <a:rPr lang="pt-PT" sz="3800" b="1" dirty="0" err="1">
                <a:solidFill>
                  <a:schemeClr val="accent6">
                    <a:lumMod val="75000"/>
                  </a:schemeClr>
                </a:solidFill>
              </a:rPr>
              <a:t>adoptar</a:t>
            </a:r>
            <a:r>
              <a:rPr lang="pt-PT" sz="3800" b="1" dirty="0">
                <a:solidFill>
                  <a:schemeClr val="accent6">
                    <a:lumMod val="75000"/>
                  </a:schemeClr>
                </a:solidFill>
              </a:rPr>
              <a:t> a cultura judaica (obras da lei de Moisés)?</a:t>
            </a:r>
            <a:br>
              <a:rPr lang="pt-PT" sz="3800" b="1" dirty="0">
                <a:solidFill>
                  <a:schemeClr val="accent6">
                    <a:lumMod val="75000"/>
                  </a:schemeClr>
                </a:solidFill>
              </a:rPr>
            </a:br>
            <a:endParaRPr lang="pt-PT" sz="3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837FE40-F4AC-91E4-EDF4-3E0DB928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81" y="2270927"/>
            <a:ext cx="11907296" cy="4149970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endParaRPr lang="pt-PT" sz="1200" b="1" dirty="0">
              <a:solidFill>
                <a:schemeClr val="bg1"/>
              </a:solidFill>
              <a:highlight>
                <a:srgbClr val="800080"/>
              </a:highlight>
            </a:endParaRPr>
          </a:p>
          <a:p>
            <a:pPr marL="0" indent="0" algn="ctr">
              <a:buNone/>
            </a:pPr>
            <a:r>
              <a:rPr lang="pt-PT" sz="4000" b="1" dirty="0" err="1">
                <a:solidFill>
                  <a:schemeClr val="bg1"/>
                </a:solidFill>
                <a:highlight>
                  <a:srgbClr val="800080"/>
                </a:highlight>
              </a:rPr>
              <a:t>Act</a:t>
            </a:r>
            <a:r>
              <a:rPr lang="pt-PT" sz="4000" b="1" dirty="0">
                <a:solidFill>
                  <a:schemeClr val="bg1"/>
                </a:solidFill>
                <a:highlight>
                  <a:srgbClr val="800080"/>
                </a:highlight>
              </a:rPr>
              <a:t>. 15</a:t>
            </a:r>
          </a:p>
          <a:p>
            <a:pPr algn="ctr">
              <a:buFontTx/>
              <a:buChar char="-"/>
            </a:pPr>
            <a:r>
              <a:rPr lang="pt-PT" sz="3600" b="1" dirty="0"/>
              <a:t>O Concílio de Jerusalém (ano 50)</a:t>
            </a:r>
          </a:p>
          <a:p>
            <a:pPr algn="ctr">
              <a:buFontTx/>
              <a:buChar char="-"/>
            </a:pPr>
            <a:r>
              <a:rPr lang="pt-PT" sz="3600" b="1" dirty="0"/>
              <a:t>Uma conclusão, mas ainda alguma indecisão (Gal.2)</a:t>
            </a:r>
          </a:p>
          <a:p>
            <a:pPr algn="ctr">
              <a:buFontTx/>
              <a:buChar char="-"/>
            </a:pPr>
            <a:r>
              <a:rPr lang="pt-PT" sz="3600" b="1" dirty="0"/>
              <a:t>Paulo: a defesa da liberdade! Somos justificados pela fé e não pelas obras da lei de Moisés (tema das cartas aos Romanos e Gálatas)</a:t>
            </a:r>
          </a:p>
          <a:p>
            <a:pPr algn="ctr">
              <a:buFontTx/>
              <a:buChar char="-"/>
            </a:pP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308559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CD2509-B4E7-D194-5DF4-7D83874BD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" y="0"/>
            <a:ext cx="11958320" cy="1950720"/>
          </a:xfrm>
        </p:spPr>
        <p:txBody>
          <a:bodyPr/>
          <a:lstStyle/>
          <a:p>
            <a:r>
              <a:rPr lang="pt-PT" sz="3000" b="1" dirty="0"/>
              <a:t>Portanto: </a:t>
            </a:r>
            <a:r>
              <a:rPr lang="pt-PT" sz="3000" b="1" dirty="0">
                <a:highlight>
                  <a:srgbClr val="FFFF00"/>
                </a:highlight>
              </a:rPr>
              <a:t>LIBERDADE</a:t>
            </a:r>
            <a:r>
              <a:rPr lang="pt-PT" sz="3000" b="1" dirty="0"/>
              <a:t> ! Cada um é livre para viver a fé em Jesus com a sua cultura, os seus costumes e tradições!</a:t>
            </a:r>
            <a:br>
              <a:rPr lang="pt-PT" sz="3000" b="1" dirty="0"/>
            </a:br>
            <a:r>
              <a:rPr lang="pt-PT" sz="3000" b="1" dirty="0"/>
              <a:t>É isto que significa a oposição ‘fé-obras’, estando assim  ultrapassado o mal-entendido de Paulo ser contra ‘obras’!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EC323F9-F67E-1AF2-2792-B55D2F2D5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" y="2032000"/>
            <a:ext cx="12009120" cy="4582160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b="1" dirty="0">
                <a:highlight>
                  <a:srgbClr val="00FFFF"/>
                </a:highlight>
              </a:rPr>
              <a:t>Liberdade e inculturação profundamente ligadas - </a:t>
            </a:r>
            <a:r>
              <a:rPr lang="pt-PT" sz="2800" b="1" dirty="0" err="1">
                <a:highlight>
                  <a:srgbClr val="00FFFF"/>
                </a:highlight>
              </a:rPr>
              <a:t>cf</a:t>
            </a:r>
            <a:r>
              <a:rPr lang="pt-PT" sz="2800" b="1" dirty="0">
                <a:highlight>
                  <a:srgbClr val="00FFFF"/>
                </a:highlight>
              </a:rPr>
              <a:t> Rom.3,22-30:</a:t>
            </a:r>
          </a:p>
          <a:p>
            <a:pPr marL="0" indent="0" algn="ctr">
              <a:buNone/>
            </a:pPr>
            <a:r>
              <a:rPr lang="pt-PT" sz="2600" b="1" dirty="0">
                <a:solidFill>
                  <a:srgbClr val="FF0000"/>
                </a:solidFill>
                <a:latin typeface="Arial Narrow" panose="020B0606020202030204" pitchFamily="34" charset="0"/>
              </a:rPr>
              <a:t>«a justiça de Deus que vem pela fé em Jesus Cristo, para todos aqueles que acreditam(…) Foi Ele que, pelo seu sangue, Deus constituiu como meio de propiciação que opera mediante a fé. Deste modo, Deus mostrou a sua justiça, ao perdoar os pecados cometidos outrora (…). Mostrou assim a sua justiça no tempo presente, não só para ser justo, mas também para justificar quem vive pela fé em Jesus. Onde está, então, o motivo para alguém se gloriar? Foi eliminado. Por meio de que lei? A das obras? Não! Pelo contrário, foi por meio da lei da fé. Com efeito, nós consideramos que o homem é justificado pela fé, independentemente das obras da Lei. Ou será que Deus será Deus apenas dos judeus? Não o será também dos pagãos? Sim, Ele também é Deus dos pagãos, visto que há um só Deus, que justificará os circuncisos pela fé e os incircuncisos também por meio da fé.» </a:t>
            </a:r>
          </a:p>
          <a:p>
            <a:pPr marL="0" indent="0" algn="ctr">
              <a:buNone/>
            </a:pPr>
            <a:endParaRPr lang="pt-PT" sz="2800" b="1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404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993775"/>
          </a:xfrm>
          <a:solidFill>
            <a:schemeClr val="bg1"/>
          </a:solidFill>
          <a:ln w="76200">
            <a:solidFill>
              <a:srgbClr val="CCCC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pt-PT" sz="3600" b="1" dirty="0"/>
              <a:t>PAULO – Uma pregação </a:t>
            </a:r>
            <a:r>
              <a:rPr lang="pt-PT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inculturada</a:t>
            </a:r>
            <a:endParaRPr lang="pt-PT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40328" y="1485901"/>
            <a:ext cx="11097490" cy="5164282"/>
          </a:xfrm>
          <a:solidFill>
            <a:srgbClr val="FFFFCC"/>
          </a:solidFill>
          <a:ln w="76200">
            <a:solidFill>
              <a:srgbClr val="0070C0"/>
            </a:solidFill>
          </a:ln>
        </p:spPr>
        <p:txBody>
          <a:bodyPr/>
          <a:lstStyle/>
          <a:p>
            <a:pPr marL="0" indent="0" eaLnBrk="1" hangingPunct="1">
              <a:buNone/>
              <a:defRPr/>
            </a:pPr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pt-PT" sz="3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PT" b="1" dirty="0">
                <a:solidFill>
                  <a:srgbClr val="C00000"/>
                </a:solidFill>
              </a:rPr>
              <a:t> </a:t>
            </a: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Inculturação é o diálogo do evangelho com cada cultura particular</a:t>
            </a:r>
          </a:p>
          <a:p>
            <a:pPr marL="0" indent="0" eaLnBrk="1" hangingPunct="1">
              <a:buNone/>
              <a:defRPr/>
            </a:pP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 pregação </a:t>
            </a:r>
            <a:r>
              <a:rPr lang="pt-PT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inculturada</a:t>
            </a: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é a evangelização feita com base nas culturas dos destinatários</a:t>
            </a:r>
          </a:p>
          <a:p>
            <a:pPr eaLnBrk="1" hangingPunct="1">
              <a:buFontTx/>
              <a:buChar char="-"/>
              <a:defRPr/>
            </a:pP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Pregação de Paulo aos judeus (</a:t>
            </a:r>
            <a:r>
              <a:rPr lang="pt-PT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cfr</a:t>
            </a: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Act.13,13-43)</a:t>
            </a:r>
          </a:p>
          <a:p>
            <a:pPr eaLnBrk="1" hangingPunct="1">
              <a:buFontTx/>
              <a:buChar char="-"/>
              <a:defRPr/>
            </a:pP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Pregação de Paulo na Ásia Menor (</a:t>
            </a:r>
            <a:r>
              <a:rPr lang="pt-PT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cfr</a:t>
            </a: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Act.14,8-17)</a:t>
            </a:r>
          </a:p>
          <a:p>
            <a:pPr eaLnBrk="1" hangingPunct="1">
              <a:buFontTx/>
              <a:buChar char="-"/>
              <a:defRPr/>
            </a:pP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Pregação de Paulo em Atenas (</a:t>
            </a:r>
            <a:r>
              <a:rPr lang="pt-PT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cfr</a:t>
            </a:r>
            <a:r>
              <a:rPr lang="pt-PT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Act.17,22-31)</a:t>
            </a:r>
          </a:p>
          <a:p>
            <a:pPr marL="0" indent="0" eaLnBrk="1" hangingPunct="1">
              <a:buNone/>
              <a:defRPr/>
            </a:pPr>
            <a:endParaRPr lang="pt-PT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Tx/>
              <a:buChar char="-"/>
              <a:defRPr/>
            </a:pPr>
            <a:endParaRPr lang="pt-PT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41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odelo de apresentação predefinido">
  <a:themeElements>
    <a:clrScheme name="Modelo de apresentação predefini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o de apresentação predefini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Ecrã Panorâmico</PresentationFormat>
  <Paragraphs>35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8</vt:i4>
      </vt:variant>
    </vt:vector>
  </HeadingPairs>
  <TitlesOfParts>
    <vt:vector size="21" baseType="lpstr">
      <vt:lpstr>Amasis MT Pro Black</vt:lpstr>
      <vt:lpstr>Aptos</vt:lpstr>
      <vt:lpstr>Aptos Display</vt:lpstr>
      <vt:lpstr>Arial</vt:lpstr>
      <vt:lpstr>Arial Black</vt:lpstr>
      <vt:lpstr>Arial Narrow</vt:lpstr>
      <vt:lpstr>Bookman Old Style</vt:lpstr>
      <vt:lpstr>Calibri</vt:lpstr>
      <vt:lpstr>Calibri Light</vt:lpstr>
      <vt:lpstr>Tema do Office</vt:lpstr>
      <vt:lpstr>1_Tema do Office</vt:lpstr>
      <vt:lpstr>2_Tema do Office</vt:lpstr>
      <vt:lpstr>1_Modelo de apresentação predefinido</vt:lpstr>
      <vt:lpstr>Apresentação do PowerPoint</vt:lpstr>
      <vt:lpstr>São Paulo – o Apóstolo e o Teólogo </vt:lpstr>
      <vt:lpstr>A EVANGELIZAÇÃO FEITA PELOS APÓSTOLOS</vt:lpstr>
      <vt:lpstr>2 grandes questões para  a Igreja primitiva</vt:lpstr>
      <vt:lpstr>1ª questão: a Igreja é nacionalista ou universal</vt:lpstr>
      <vt:lpstr> 2ª questão: quem quer ser cristão tem de adoptar a cultura judaica (obras da lei de Moisés)? </vt:lpstr>
      <vt:lpstr>Portanto: LIBERDADE ! Cada um é livre para viver a fé em Jesus com a sua cultura, os seus costumes e tradições! É isto que significa a oposição ‘fé-obras’, estando assim  ultrapassado o mal-entendido de Paulo ser contra ‘obras’!</vt:lpstr>
      <vt:lpstr>PAULO – Uma pregação inculturada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Frei José Nunes</dc:creator>
  <cp:lastModifiedBy>Frei José Nunes</cp:lastModifiedBy>
  <cp:revision>1</cp:revision>
  <dcterms:created xsi:type="dcterms:W3CDTF">2025-11-20T14:53:43Z</dcterms:created>
  <dcterms:modified xsi:type="dcterms:W3CDTF">2025-11-20T14:54:21Z</dcterms:modified>
</cp:coreProperties>
</file>