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68" r:id="rId7"/>
    <p:sldId id="269" r:id="rId8"/>
    <p:sldId id="270" r:id="rId9"/>
    <p:sldId id="271" r:id="rId10"/>
    <p:sldId id="291" r:id="rId11"/>
    <p:sldId id="292" r:id="rId12"/>
    <p:sldId id="272" r:id="rId13"/>
    <p:sldId id="289" r:id="rId1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E3B00-8494-1EAA-6506-E30B4EC64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7E7CC2-B0A8-728B-5211-92BFE1C54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1EA49F3-7BEF-C0B0-E635-D76BE8FA4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994BDCD-1DE4-414A-6053-C11331451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3C5374A-A392-8ADB-DBF1-4E076FC2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763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ABC00-0E99-5E76-9927-01F1C52CE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D71EF91-C6A8-B4E7-2D93-769FAF092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8518AC3-A6B2-4326-2572-3D6E9B048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4434D70-AE6F-44C8-C1ED-4AED93AC5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AA71C9F-2A7B-ABE0-DF11-29834C17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294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70946-8FC6-0A0D-16CF-45A69D622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759A79B-0FC0-A4F7-0CFC-897811414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DB86846-6BB8-0B67-28B0-1FACF4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89F87EC-CA95-7480-A9C6-E4C300281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8C11518-F95B-2475-FD6E-F18429ED6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492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E7E92-C632-B898-36DB-CA58AC741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0D412AD-D1A8-A76F-3AFD-9584F120A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F2EA694-BA08-A66B-1F12-BAE63E11A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9305200-329F-A4D2-6919-15DE91B41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4AD6438-CB53-8D0B-89A6-67E29DE52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A60990-21D3-A905-3123-4D092F5D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59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01A7C7-3788-8D76-D3D6-A1F120FF3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D999DA1-35A7-BBE1-52DA-E6926916B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F137C25-6FA2-F066-A5E0-365DF6EE6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B0AEC8C9-7A90-1243-8B29-44FF3A2841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80418FD-C19D-4EAD-76F5-8071223B4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7D6097C9-6F85-5E96-69B8-1C5D5B939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547D730D-7CA1-3156-EAEE-8498A791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C8F2F688-C5F0-7B21-BEF3-79AD6F8E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198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99241-35D1-38AD-426E-6BB847DD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3F95F99-0A8C-D485-1D63-E96CD75C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8214226-89D2-0D02-7C45-83522344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A929251-2CEF-6378-BEBC-02317CF13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900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E6187CC1-08B3-6B65-2C80-4C22D58E2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C0A8F18-17C3-EBFD-2A66-0F3A8341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C9B4B32-123E-C588-95A8-7514B3EA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2641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A306E-18E1-D43B-692A-37D5AF536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321193D-16B5-7980-0043-413CE96B6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1C410B5-6D5C-2D45-59E8-3B0D97274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07B924B-21D8-E0F2-3220-3FCEC968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2614DC0-B109-74F7-3064-3AFF1D5C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BD0028C-1B1E-E7D4-3659-04CB4B54F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358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803C5-CA34-5F8B-9310-1956B8C1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B6227DB6-5C6F-5064-B624-2BD44E69540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4D42EFDC-C1C5-3D58-BD95-1EDC38225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46A8BD9-1755-A14A-BF01-086D91309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DD59202-94FB-4BB8-F0FF-C089EBFEB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00673FD-A9C8-628B-44D1-CD4ED869B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124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897BE-9C2B-6B4C-7314-F6222E40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AA5B78A-7771-4845-098B-664FD83B8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EEBFA3B-3E87-94AF-099C-AF1F9C3D6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299C618-EEBE-C615-BF58-BA4D2B64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B0A157B-B19A-67AA-ED49-DE5373C71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619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6D6E293-6352-E2A7-A027-5A4819E393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EE0DA15-6231-305E-3916-E891A0809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94C8CD0-7171-88F8-E6C7-3DED56829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6593F16-F212-524C-4A8B-392D60AF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0F1F005-5CD5-3F43-F284-1100E6D8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459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BC45F84F-EEEC-E21C-C0FC-02E9D5635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C05DBFC-3E28-F72F-76CB-3FA2F82F0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A9700D4-6217-113A-37BA-215AF833C5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0B696-970B-4F4B-B9A3-1A5AD038E314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9774168-1B67-2AE5-4EF5-420A19A3A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84CAE7-E455-A7C8-82E6-89E08FF28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0BFA6-0094-42F0-A1C7-AC43B9CBEEC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563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E19C3-2909-F202-3B10-EF824D220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943" y="816076"/>
            <a:ext cx="11159612" cy="3303639"/>
          </a:xfrm>
        </p:spPr>
        <p:txBody>
          <a:bodyPr>
            <a:normAutofit fontScale="90000"/>
          </a:bodyPr>
          <a:lstStyle/>
          <a:p>
            <a:br>
              <a:rPr lang="pt-PT" sz="5400" dirty="0">
                <a:latin typeface="Amasis MT Pro Black" panose="02040A04050005020304" pitchFamily="18" charset="0"/>
              </a:rPr>
            </a:br>
            <a:br>
              <a:rPr lang="pt-PT" sz="5400" dirty="0">
                <a:latin typeface="Amasis MT Pro Black" panose="02040A04050005020304" pitchFamily="18" charset="0"/>
              </a:rPr>
            </a:br>
            <a:br>
              <a:rPr lang="pt-PT" sz="5400" dirty="0">
                <a:latin typeface="Amasis MT Pro Black" panose="02040A04050005020304" pitchFamily="18" charset="0"/>
              </a:rPr>
            </a:br>
            <a:r>
              <a:rPr lang="pt-PT" dirty="0">
                <a:solidFill>
                  <a:schemeClr val="bg1"/>
                </a:solidFill>
                <a:highlight>
                  <a:srgbClr val="800000"/>
                </a:highlight>
                <a:latin typeface="Amasis MT Pro Black" panose="02040A04050005020304" pitchFamily="18" charset="0"/>
              </a:rPr>
              <a:t>DOUTRINA SOCIAL DA IGREJA</a:t>
            </a:r>
            <a:br>
              <a:rPr lang="pt-PT" sz="5400" dirty="0">
                <a:latin typeface="Amasis MT Pro Black" panose="02040A04050005020304" pitchFamily="18" charset="0"/>
              </a:rPr>
            </a:br>
            <a:br>
              <a:rPr lang="pt-PT" sz="5400" dirty="0">
                <a:latin typeface="Amasis MT Pro Black" panose="02040A04050005020304" pitchFamily="18" charset="0"/>
              </a:rPr>
            </a:br>
            <a:endParaRPr lang="pt-PT" sz="5400" dirty="0">
              <a:latin typeface="Amasis MT Pro Black" panose="02040A040500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EF54D3-D0D9-5A5C-AED6-852237CD0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974" y="3215148"/>
            <a:ext cx="11710220" cy="204511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PT" sz="3600" b="1" dirty="0">
              <a:latin typeface="Arial Narrow" panose="020B060602020203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4400" b="1" dirty="0"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 Igreja pelos caminhos do mundo e da história</a:t>
            </a:r>
          </a:p>
        </p:txBody>
      </p:sp>
    </p:spTree>
    <p:extLst>
      <p:ext uri="{BB962C8B-B14F-4D97-AF65-F5344CB8AC3E}">
        <p14:creationId xmlns:p14="http://schemas.microsoft.com/office/powerpoint/2010/main" val="283110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E591E-0D47-4A0D-5639-4B0795EDB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657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5FB9399-91D9-E856-6A87-9A5BB135F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9" y="275304"/>
            <a:ext cx="11670890" cy="627298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Pequeno Curso </a:t>
            </a:r>
            <a:r>
              <a:rPr lang="pt-PT" b="1" dirty="0">
                <a:solidFill>
                  <a:schemeClr val="bg1"/>
                </a:solidFill>
                <a:highlight>
                  <a:srgbClr val="FF00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PT" sz="2800" b="1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Formação / FOSRDI – 2026-27</a:t>
            </a:r>
            <a:endParaRPr lang="pt-PT" sz="1800" dirty="0">
              <a:solidFill>
                <a:schemeClr val="bg1"/>
              </a:solidFill>
              <a:effectLst/>
              <a:highlight>
                <a:srgbClr val="FF00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b="1" i="1" u="sng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«Do Papa Leão XIII ao Papa Leão XIV»</a:t>
            </a:r>
            <a:endParaRPr lang="pt-P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eriod"/>
            </a:pPr>
            <a:r>
              <a:rPr lang="pt-PT" sz="2800" b="1" kern="100" dirty="0">
                <a:effectLst/>
                <a:highlight>
                  <a:srgbClr val="FFFF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 Out 26</a:t>
            </a: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</a:t>
            </a:r>
            <a:r>
              <a:rPr lang="pt-PT" sz="2800" b="1" kern="100" dirty="0" err="1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Rerum</a:t>
            </a: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Novarum à </a:t>
            </a:r>
            <a:r>
              <a:rPr lang="pt-PT" sz="2800" b="1" kern="100" dirty="0" err="1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Dilexi</a:t>
            </a: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 e à Magnifica </a:t>
            </a:r>
            <a:r>
              <a:rPr lang="pt-PT" sz="2800" b="1" kern="100" dirty="0" err="1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Humanitas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eriod"/>
            </a:pPr>
            <a:r>
              <a:rPr lang="pt-PT" sz="2800" b="1" kern="100" dirty="0">
                <a:effectLst/>
                <a:highlight>
                  <a:srgbClr val="FFFF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 Jan 27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buNone/>
            </a:pP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 para o Dia Mundial da Paz (1/1/27)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eriod"/>
            </a:pPr>
            <a:r>
              <a:rPr lang="pt-PT" sz="2800" b="1" kern="100" dirty="0">
                <a:effectLst/>
                <a:highlight>
                  <a:srgbClr val="FFFF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Mar 27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buNone/>
            </a:pP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Mensagem para a Quaresma de Leão XIV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buFont typeface="+mj-lt"/>
              <a:buAutoNum type="arabicPeriod"/>
            </a:pPr>
            <a:r>
              <a:rPr lang="pt-PT" sz="2800" b="1" kern="100" dirty="0">
                <a:effectLst/>
                <a:highlight>
                  <a:srgbClr val="FFFF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pt-PT" sz="2800" b="1" kern="100" dirty="0" err="1">
                <a:effectLst/>
                <a:highlight>
                  <a:srgbClr val="FFFF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Abr</a:t>
            </a:r>
            <a:r>
              <a:rPr lang="pt-PT" sz="2800" b="1" kern="100" dirty="0">
                <a:effectLst/>
                <a:highlight>
                  <a:srgbClr val="FFFF00"/>
                </a:highlight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27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800" b="1" kern="100" dirty="0">
                <a:effectLst/>
                <a:latin typeface="Amasis MT Pro Black" panose="02040A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porquê de uma Doutrina Social da Igreja</a:t>
            </a:r>
            <a:endParaRPr lang="pt-P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30547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81969-4F95-ED84-A9EF-0BB1DBDE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981"/>
            <a:ext cx="10515600" cy="196645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7E3C1FF-CB43-88DB-4D57-1558D820E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3" y="766916"/>
            <a:ext cx="11533238" cy="5410047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3600" b="1" dirty="0"/>
              <a:t>A Igreja sempre se se interessou pela questão social, ou não estivesse ela presente no Evangelho de Jesus!</a:t>
            </a:r>
          </a:p>
          <a:p>
            <a:pPr marL="0" indent="0" algn="ctr">
              <a:buNone/>
            </a:pPr>
            <a:r>
              <a:rPr lang="pt-PT" sz="3600" b="1" dirty="0"/>
              <a:t>Mas como pensamento mais estruturado, como um corpo mais organizado, a Doutrina Social da Igreja começa em finais do </a:t>
            </a:r>
            <a:r>
              <a:rPr lang="pt-PT" sz="3600" b="1" dirty="0" err="1"/>
              <a:t>sec.XIX</a:t>
            </a:r>
            <a:r>
              <a:rPr lang="pt-PT" sz="3600" b="1" dirty="0"/>
              <a:t>, com a Encíclica </a:t>
            </a:r>
            <a:r>
              <a:rPr lang="pt-PT" sz="3600" b="1" i="1" u="sng" dirty="0" err="1"/>
              <a:t>Rerum</a:t>
            </a:r>
            <a:r>
              <a:rPr lang="pt-PT" sz="3600" b="1" i="1" u="sng" dirty="0"/>
              <a:t> Novarum</a:t>
            </a:r>
            <a:r>
              <a:rPr lang="pt-PT" sz="3600" b="1" dirty="0"/>
              <a:t> do Papa Leão XIII.</a:t>
            </a:r>
          </a:p>
          <a:p>
            <a:pPr marL="0" indent="0" algn="ctr">
              <a:buNone/>
            </a:pPr>
            <a:r>
              <a:rPr lang="pt-PT" sz="3600" b="1" dirty="0"/>
              <a:t>E daí até aos nossos dias, inúmeras intervenções dos Papas e outros textos do Magistério têm desenvolvido este pensamento, que trata, afinal, da presença e interesse da Igreja nas coisas do Mundo e da História!</a:t>
            </a:r>
          </a:p>
        </p:txBody>
      </p:sp>
    </p:spTree>
    <p:extLst>
      <p:ext uri="{BB962C8B-B14F-4D97-AF65-F5344CB8AC3E}">
        <p14:creationId xmlns:p14="http://schemas.microsoft.com/office/powerpoint/2010/main" val="3855055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F4F13-4E4D-08D4-2622-87104BCEB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5" y="663191"/>
            <a:ext cx="11907296" cy="5406013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algn="ctr"/>
            <a:r>
              <a:rPr lang="pt-PT" b="1" dirty="0"/>
              <a:t>E é assim que, no 135º aniversário da Encíclica de Leão XIII «</a:t>
            </a:r>
            <a:r>
              <a:rPr lang="pt-PT" b="1" dirty="0" err="1">
                <a:highlight>
                  <a:srgbClr val="FFFF00"/>
                </a:highlight>
              </a:rPr>
              <a:t>Rerum</a:t>
            </a:r>
            <a:r>
              <a:rPr lang="pt-PT" b="1" dirty="0">
                <a:highlight>
                  <a:srgbClr val="FFFF00"/>
                </a:highlight>
              </a:rPr>
              <a:t> Novarum</a:t>
            </a:r>
            <a:r>
              <a:rPr lang="pt-PT" b="1" dirty="0"/>
              <a:t>» (</a:t>
            </a:r>
            <a:r>
              <a:rPr lang="pt-PT" b="1" i="1" dirty="0"/>
              <a:t>novos tempos e realidades</a:t>
            </a:r>
            <a:r>
              <a:rPr lang="pt-PT" b="1" dirty="0"/>
              <a:t>), também Leão XIV, com a «</a:t>
            </a:r>
            <a:r>
              <a:rPr lang="pt-PT" b="1" dirty="0">
                <a:highlight>
                  <a:srgbClr val="FFFF00"/>
                </a:highlight>
              </a:rPr>
              <a:t>Magnifica </a:t>
            </a:r>
            <a:r>
              <a:rPr lang="pt-PT" b="1" dirty="0" err="1">
                <a:highlight>
                  <a:srgbClr val="FFFF00"/>
                </a:highlight>
              </a:rPr>
              <a:t>Humanitas</a:t>
            </a:r>
            <a:r>
              <a:rPr lang="pt-PT" b="1" dirty="0"/>
              <a:t>», mostra o interesse e preocupação da Igreja diante dos novos tempos que vivemos, </a:t>
            </a:r>
            <a:br>
              <a:rPr lang="pt-PT" b="1" dirty="0"/>
            </a:br>
            <a:r>
              <a:rPr lang="pt-PT" b="1" dirty="0"/>
              <a:t>na </a:t>
            </a:r>
            <a:r>
              <a:rPr lang="pt-PT" b="1" dirty="0">
                <a:highlight>
                  <a:srgbClr val="00FFFF"/>
                </a:highlight>
              </a:rPr>
              <a:t>era digital</a:t>
            </a:r>
            <a:r>
              <a:rPr lang="pt-PT" b="1" dirty="0"/>
              <a:t> e da </a:t>
            </a:r>
            <a:r>
              <a:rPr lang="pt-PT" b="1" dirty="0">
                <a:highlight>
                  <a:srgbClr val="00FFFF"/>
                </a:highlight>
              </a:rPr>
              <a:t>IA</a:t>
            </a:r>
            <a:r>
              <a:rPr lang="pt-PT" b="1" dirty="0"/>
              <a:t> (inteligência artificial)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B460B76-FC90-D194-0680-E5D5EFB59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72589"/>
            <a:ext cx="10515600" cy="85411"/>
          </a:xfrm>
        </p:spPr>
        <p:txBody>
          <a:bodyPr>
            <a:normAutofit fontScale="25000" lnSpcReduction="20000"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42839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B2597-3BA2-DCE5-09D5-36D7588C4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" y="373625"/>
            <a:ext cx="12044516" cy="6282813"/>
          </a:xfrm>
        </p:spPr>
        <p:txBody>
          <a:bodyPr>
            <a:normAutofit fontScale="90000"/>
          </a:bodyPr>
          <a:lstStyle/>
          <a:p>
            <a:pPr algn="ctr"/>
            <a:r>
              <a:rPr lang="pt-PT" sz="4900" dirty="0">
                <a:latin typeface="Arial Black" panose="020B0A04020102020204" pitchFamily="34" charset="0"/>
              </a:rPr>
              <a:t>VEJAMOS ENTÃO, MAIS DE PERTO, ALGUMAS ETAPAS DESSA JÁ LONGA CAMINHADA !</a:t>
            </a:r>
            <a:br>
              <a:rPr lang="pt-PT" sz="4900" dirty="0">
                <a:latin typeface="Arial Black" panose="020B0A04020102020204" pitchFamily="34" charset="0"/>
              </a:rPr>
            </a:br>
            <a:br>
              <a:rPr lang="pt-PT" sz="4900" dirty="0">
                <a:latin typeface="Arial Black" panose="020B0A04020102020204" pitchFamily="34" charset="0"/>
              </a:rPr>
            </a:br>
            <a:r>
              <a:rPr lang="pt-PT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Mas sabendo que a Doutrina Social da Igreja não é um conjunto rígido de regras, mas um processo contínuo de discernimento histórico. Por isso, a Igreja:</a:t>
            </a:r>
            <a:br>
              <a:rPr lang="pt-PT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</a:br>
            <a:r>
              <a:rPr lang="pt-PT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pt-PT" sz="4000" b="1" u="sng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caminha com a humanidade</a:t>
            </a:r>
            <a: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;</a:t>
            </a:r>
            <a:b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</a:br>
            <a: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pt-PT" sz="4000" b="1" u="sng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reconhece a autonomia das realidades políticas e científicas</a:t>
            </a:r>
            <a: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;</a:t>
            </a:r>
            <a:b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</a:br>
            <a: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pt-PT" sz="4000" b="1" u="sng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não pretende substituir o Estado nem impor soluções técnicas</a:t>
            </a:r>
            <a: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;</a:t>
            </a:r>
            <a:b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</a:br>
            <a:r>
              <a:rPr lang="pt-PT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pt-PT" sz="4000" b="1" u="sng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procura oferecer critérios morais e espirituais para o bem comum</a:t>
            </a:r>
            <a:br>
              <a:rPr lang="pt-PT" sz="4000" b="1" u="sng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endParaRPr lang="pt-PT" sz="4000" u="sng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E70E35F-2618-2EC6-24B9-8F4CFB7B5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54761"/>
            <a:ext cx="10515600" cy="103238"/>
          </a:xfrm>
        </p:spPr>
        <p:txBody>
          <a:bodyPr>
            <a:normAutofit fontScale="25000" lnSpcReduction="20000"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6398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9BF6EA-5AA3-1397-DF75-107F68D17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657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F8B355C-8B11-E3C4-FF8B-2BFBD94AB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5" y="206477"/>
            <a:ext cx="11680722" cy="6538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3000" b="1" dirty="0">
                <a:highlight>
                  <a:srgbClr val="FFFF00"/>
                </a:highlight>
              </a:rPr>
              <a:t>Leão XIII – </a:t>
            </a:r>
            <a:r>
              <a:rPr lang="pt-PT" sz="3000" b="1" dirty="0" err="1">
                <a:highlight>
                  <a:srgbClr val="FFFF00"/>
                </a:highlight>
              </a:rPr>
              <a:t>Rerum</a:t>
            </a:r>
            <a:r>
              <a:rPr lang="pt-PT" sz="3000" b="1" dirty="0">
                <a:highlight>
                  <a:srgbClr val="FFFF00"/>
                </a:highlight>
              </a:rPr>
              <a:t> </a:t>
            </a:r>
            <a:r>
              <a:rPr lang="pt-PT" sz="3000" b="1" dirty="0" err="1">
                <a:highlight>
                  <a:srgbClr val="FFFF00"/>
                </a:highlight>
              </a:rPr>
              <a:t>novarum</a:t>
            </a:r>
            <a:endParaRPr lang="pt-PT" sz="3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PT" sz="3000" b="1" dirty="0"/>
              <a:t>Face à revolução industrial:</a:t>
            </a:r>
          </a:p>
          <a:p>
            <a:pPr marL="0" lvl="0" indent="0">
              <a:buNone/>
            </a:pPr>
            <a:r>
              <a:rPr lang="pt-PT" sz="3000" b="1" dirty="0"/>
              <a:t>	defesa da dignidade do trabalhador;</a:t>
            </a:r>
          </a:p>
          <a:p>
            <a:pPr marL="0" lvl="0" indent="0">
              <a:buNone/>
            </a:pPr>
            <a:r>
              <a:rPr lang="pt-PT" sz="3000" b="1" dirty="0"/>
              <a:t>	salário justo;</a:t>
            </a:r>
          </a:p>
          <a:p>
            <a:pPr marL="0" lvl="0" indent="0">
              <a:buNone/>
            </a:pPr>
            <a:r>
              <a:rPr lang="pt-PT" sz="3000" b="1" dirty="0"/>
              <a:t>	crítica da exploração;</a:t>
            </a:r>
          </a:p>
          <a:p>
            <a:pPr marL="0" lvl="0" indent="0">
              <a:buNone/>
            </a:pPr>
            <a:r>
              <a:rPr lang="pt-PT" sz="3000" b="1" dirty="0"/>
              <a:t>	valorização das associações laborais;</a:t>
            </a:r>
          </a:p>
          <a:p>
            <a:pPr marL="0" lvl="0" indent="0">
              <a:buNone/>
            </a:pPr>
            <a:r>
              <a:rPr lang="pt-PT" sz="3000" b="1" dirty="0"/>
              <a:t>	função social da propriedade.</a:t>
            </a:r>
          </a:p>
          <a:p>
            <a:pPr marL="0" indent="0">
              <a:buNone/>
            </a:pPr>
            <a:r>
              <a:rPr lang="pt-PT" sz="3000" b="1" dirty="0">
                <a:highlight>
                  <a:srgbClr val="FFFF00"/>
                </a:highlight>
              </a:rPr>
              <a:t>Pio XI</a:t>
            </a:r>
          </a:p>
          <a:p>
            <a:pPr marL="0" indent="0">
              <a:buNone/>
            </a:pPr>
            <a:r>
              <a:rPr lang="pt-PT" sz="3000" b="1" dirty="0"/>
              <a:t>Durante a crise económica e os totalitarismos:</a:t>
            </a:r>
          </a:p>
          <a:p>
            <a:pPr marL="0" lvl="0" indent="0">
              <a:buNone/>
            </a:pPr>
            <a:r>
              <a:rPr lang="pt-PT" sz="3000" b="1" dirty="0"/>
              <a:t>	denúncia da concentração económica;</a:t>
            </a:r>
          </a:p>
          <a:p>
            <a:pPr marL="0" lvl="0" indent="0">
              <a:buNone/>
            </a:pPr>
            <a:r>
              <a:rPr lang="pt-PT" sz="3000" b="1" dirty="0"/>
              <a:t>	formulação do princípio da subsidiariedade;</a:t>
            </a:r>
          </a:p>
          <a:p>
            <a:pPr marL="0" lvl="0" indent="0">
              <a:buNone/>
            </a:pPr>
            <a:r>
              <a:rPr lang="pt-PT" sz="3000" b="1" dirty="0"/>
              <a:t>	crítica do fascismo, nazismo e coletivismo.</a:t>
            </a:r>
          </a:p>
          <a:p>
            <a:pPr marL="0" indent="0" algn="ctr">
              <a:buNone/>
            </a:pPr>
            <a:endParaRPr lang="pt-PT" sz="3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4997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19DCA6-3E99-FB36-8F29-2841327D0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3571E-4D1F-0E4D-0C51-98E9527D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657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8ADF9FE-F676-5810-8C19-E137E4FE8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5" y="226141"/>
            <a:ext cx="11680722" cy="66318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Pio XII</a:t>
            </a:r>
          </a:p>
          <a:p>
            <a:pPr mar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No contexto da guerra e reconstrução: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defesa do direito internacional;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importância das instituições intermédias;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necessidade de conter abusos de poder.</a:t>
            </a:r>
          </a:p>
          <a:p>
            <a:pPr marL="0" lvl="0" indent="0">
              <a:buNone/>
            </a:pPr>
            <a:endParaRPr lang="pt-PT" sz="30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 </a:t>
            </a: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João XXIII - Com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Mater</a:t>
            </a:r>
            <a:r>
              <a:rPr lang="pt-PT" sz="3000" b="1" i="1" dirty="0">
                <a:highlight>
                  <a:srgbClr val="FFFF00"/>
                </a:highlight>
                <a:latin typeface="Arial Narrow" panose="020B0606020202030204" pitchFamily="34" charset="0"/>
              </a:rPr>
              <a:t>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et</a:t>
            </a:r>
            <a:r>
              <a:rPr lang="pt-PT" sz="3000" b="1" i="1" dirty="0">
                <a:highlight>
                  <a:srgbClr val="FFFF00"/>
                </a:highlight>
                <a:latin typeface="Arial Narrow" panose="020B0606020202030204" pitchFamily="34" charset="0"/>
              </a:rPr>
              <a:t>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Magistra</a:t>
            </a: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 e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Pacem</a:t>
            </a:r>
            <a:r>
              <a:rPr lang="pt-PT" sz="3000" b="1" i="1" dirty="0">
                <a:highlight>
                  <a:srgbClr val="FFFF00"/>
                </a:highlight>
                <a:latin typeface="Arial Narrow" panose="020B0606020202030204" pitchFamily="34" charset="0"/>
              </a:rPr>
              <a:t> in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Terris</a:t>
            </a: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: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linguagem dos direitos humanos;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paz fundada na verdade, justiça e liberdade;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preocupação global.</a:t>
            </a:r>
          </a:p>
          <a:p>
            <a:pPr marL="0" indent="0">
              <a:buNone/>
            </a:pPr>
            <a:endParaRPr lang="pt-PT" sz="30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Concílio Vaticano II - A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Gaudium</a:t>
            </a:r>
            <a:r>
              <a:rPr lang="pt-PT" sz="3000" b="1" i="1" dirty="0">
                <a:highlight>
                  <a:srgbClr val="FFFF00"/>
                </a:highlight>
                <a:latin typeface="Arial Narrow" panose="020B0606020202030204" pitchFamily="34" charset="0"/>
              </a:rPr>
              <a:t>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et</a:t>
            </a:r>
            <a:r>
              <a:rPr lang="pt-PT" sz="3000" b="1" i="1" dirty="0">
                <a:highlight>
                  <a:srgbClr val="FFFF00"/>
                </a:highlight>
                <a:latin typeface="Arial Narrow" panose="020B0606020202030204" pitchFamily="34" charset="0"/>
              </a:rPr>
              <a:t>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Spes</a:t>
            </a: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 apresenta: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diálogo com o mundo;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leitura histórica da fé;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atenção às condições concretas da humanidade.</a:t>
            </a:r>
          </a:p>
          <a:p>
            <a:pPr marL="0" indent="0" algn="ctr">
              <a:buNone/>
            </a:pPr>
            <a:endParaRPr lang="pt-PT" sz="3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74381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7C404B-4C4A-BC1A-358D-243387B33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AD43-6209-5858-0CE5-C72E4E913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657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EA5C1A6-BBBD-F47C-78AD-E844AD985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5" y="432618"/>
            <a:ext cx="11680722" cy="6037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Paulo VI</a:t>
            </a:r>
            <a:r>
              <a:rPr lang="pt-PT" sz="3000" dirty="0">
                <a:highlight>
                  <a:srgbClr val="FFFF00"/>
                </a:highlight>
                <a:latin typeface="Arial Narrow" panose="020B0606020202030204" pitchFamily="34" charset="0"/>
              </a:rPr>
              <a:t> - </a:t>
            </a: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Com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Populorum</a:t>
            </a:r>
            <a:r>
              <a:rPr lang="pt-PT" sz="3000" b="1" i="1" dirty="0">
                <a:highlight>
                  <a:srgbClr val="FFFF00"/>
                </a:highlight>
                <a:latin typeface="Arial Narrow" panose="020B0606020202030204" pitchFamily="34" charset="0"/>
              </a:rPr>
              <a:t> </a:t>
            </a:r>
            <a:r>
              <a:rPr lang="pt-PT" sz="3000" b="1" i="1" dirty="0" err="1">
                <a:highlight>
                  <a:srgbClr val="FFFF00"/>
                </a:highlight>
                <a:latin typeface="Arial Narrow" panose="020B0606020202030204" pitchFamily="34" charset="0"/>
              </a:rPr>
              <a:t>Progressio</a:t>
            </a: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: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desenvolvimento integral;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combate às desigualdades globais;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desenvolvimento entendido como “novo nome da paz”.</a:t>
            </a:r>
          </a:p>
          <a:p>
            <a:pPr marL="0" indent="0">
              <a:buNone/>
            </a:pPr>
            <a:endParaRPr lang="pt-PT" sz="3000" b="1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t-PT" sz="3000" b="1" dirty="0">
                <a:highlight>
                  <a:srgbClr val="FFFF00"/>
                </a:highlight>
                <a:latin typeface="Arial Narrow" panose="020B0606020202030204" pitchFamily="34" charset="0"/>
              </a:rPr>
              <a:t>João Paulo II</a:t>
            </a:r>
            <a:endParaRPr lang="pt-PT" sz="3000" dirty="0"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Grande atenção: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ao trabalho humano (</a:t>
            </a:r>
            <a:r>
              <a:rPr lang="pt-PT" sz="3000" b="1" i="1" dirty="0">
                <a:latin typeface="Arial Narrow" panose="020B0606020202030204" pitchFamily="34" charset="0"/>
              </a:rPr>
              <a:t>Laborem </a:t>
            </a:r>
            <a:r>
              <a:rPr lang="pt-PT" sz="3000" b="1" i="1" dirty="0" err="1">
                <a:latin typeface="Arial Narrow" panose="020B0606020202030204" pitchFamily="34" charset="0"/>
              </a:rPr>
              <a:t>Exercens</a:t>
            </a:r>
            <a:r>
              <a:rPr lang="pt-PT" sz="3000" b="1" dirty="0">
                <a:latin typeface="Arial Narrow" panose="020B0606020202030204" pitchFamily="34" charset="0"/>
              </a:rPr>
              <a:t>);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às desigualdades Norte-Sul;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à solidariedade;</a:t>
            </a:r>
          </a:p>
          <a:p>
            <a:pPr marL="0" lvl="0" indent="0">
              <a:buNone/>
            </a:pPr>
            <a:r>
              <a:rPr lang="pt-PT" sz="3000" b="1" dirty="0">
                <a:latin typeface="Arial Narrow" panose="020B0606020202030204" pitchFamily="34" charset="0"/>
              </a:rPr>
              <a:t>	à crítica tanto do comunismo como do capitalismo sem limites.</a:t>
            </a:r>
          </a:p>
          <a:p>
            <a:pPr marL="0" indent="0" algn="ctr">
              <a:buNone/>
            </a:pPr>
            <a:endParaRPr lang="pt-PT" sz="3000" b="1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38591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9DBA5-5530-D1C9-425F-369AB1A0A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F5E78-661C-0824-E9DF-E8A526F0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657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8BC6B8-519E-AD2E-D774-FEDB60CEF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20" y="599768"/>
            <a:ext cx="11906864" cy="5869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>
                <a:highlight>
                  <a:srgbClr val="FFFF00"/>
                </a:highlight>
              </a:rPr>
              <a:t>Bento XVI - Em </a:t>
            </a:r>
            <a:r>
              <a:rPr lang="pt-PT" b="1" i="1" dirty="0">
                <a:highlight>
                  <a:srgbClr val="FFFF00"/>
                </a:highlight>
              </a:rPr>
              <a:t>Caritas in </a:t>
            </a:r>
            <a:r>
              <a:rPr lang="pt-PT" b="1" i="1" dirty="0" err="1">
                <a:highlight>
                  <a:srgbClr val="FFFF00"/>
                </a:highlight>
              </a:rPr>
              <a:t>Veritate</a:t>
            </a:r>
            <a:r>
              <a:rPr lang="pt-PT" b="1" dirty="0">
                <a:highlight>
                  <a:srgbClr val="FFFF00"/>
                </a:highlight>
              </a:rPr>
              <a:t>:</a:t>
            </a:r>
          </a:p>
          <a:p>
            <a:pPr marL="0" lvl="0" indent="0">
              <a:buNone/>
            </a:pPr>
            <a:r>
              <a:rPr lang="pt-PT" b="1" dirty="0"/>
              <a:t>	</a:t>
            </a:r>
            <a:r>
              <a:rPr lang="pt-PT" sz="3200" b="1" dirty="0">
                <a:latin typeface="Arial Narrow" panose="020B0606020202030204" pitchFamily="34" charset="0"/>
              </a:rPr>
              <a:t>economia subordinada ao bem comum;</a:t>
            </a:r>
          </a:p>
          <a:p>
            <a:pPr marL="0" lvl="0" indent="0">
              <a:buNone/>
            </a:pPr>
            <a:r>
              <a:rPr lang="pt-PT" sz="3200" b="1" dirty="0">
                <a:latin typeface="Arial Narrow" panose="020B0606020202030204" pitchFamily="34" charset="0"/>
              </a:rPr>
              <a:t>	crítica da </a:t>
            </a:r>
            <a:r>
              <a:rPr lang="pt-PT" sz="3200" b="1" dirty="0" err="1">
                <a:latin typeface="Arial Narrow" panose="020B0606020202030204" pitchFamily="34" charset="0"/>
              </a:rPr>
              <a:t>financeirização</a:t>
            </a:r>
            <a:r>
              <a:rPr lang="pt-PT" sz="3200" b="1" dirty="0">
                <a:latin typeface="Arial Narrow" panose="020B0606020202030204" pitchFamily="34" charset="0"/>
              </a:rPr>
              <a:t>;</a:t>
            </a:r>
          </a:p>
          <a:p>
            <a:pPr marL="0" lvl="0" indent="0">
              <a:buNone/>
            </a:pPr>
            <a:r>
              <a:rPr lang="pt-PT" sz="3200" b="1" dirty="0">
                <a:latin typeface="Arial Narrow" panose="020B0606020202030204" pitchFamily="34" charset="0"/>
              </a:rPr>
              <a:t>	desenvolvimento sustentável e inclusivo;</a:t>
            </a:r>
          </a:p>
          <a:p>
            <a:pPr marL="0" lvl="0" indent="0">
              <a:buNone/>
            </a:pPr>
            <a:r>
              <a:rPr lang="pt-PT" sz="3200" b="1" dirty="0">
                <a:latin typeface="Arial Narrow" panose="020B0606020202030204" pitchFamily="34" charset="0"/>
              </a:rPr>
              <a:t>	caridade unida à verdade.</a:t>
            </a:r>
          </a:p>
          <a:p>
            <a:pPr marL="0" indent="0">
              <a:buNone/>
            </a:pPr>
            <a:endParaRPr lang="pt-PT" sz="105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t-PT" b="1" dirty="0">
                <a:highlight>
                  <a:srgbClr val="FFFF00"/>
                </a:highlight>
              </a:rPr>
              <a:t>Francisco</a:t>
            </a:r>
          </a:p>
          <a:p>
            <a:pPr marL="0" lvl="0" indent="0">
              <a:buNone/>
            </a:pPr>
            <a:r>
              <a:rPr lang="pt-PT" b="1" i="1" dirty="0"/>
              <a:t>	</a:t>
            </a:r>
            <a:r>
              <a:rPr lang="pt-PT" sz="3200" b="1" i="1" dirty="0" err="1">
                <a:latin typeface="Arial Narrow" panose="020B0606020202030204" pitchFamily="34" charset="0"/>
              </a:rPr>
              <a:t>Evangelii</a:t>
            </a:r>
            <a:r>
              <a:rPr lang="pt-PT" sz="3200" b="1" i="1" dirty="0">
                <a:latin typeface="Arial Narrow" panose="020B0606020202030204" pitchFamily="34" charset="0"/>
              </a:rPr>
              <a:t> </a:t>
            </a:r>
            <a:r>
              <a:rPr lang="pt-PT" sz="3200" b="1" i="1" dirty="0" err="1">
                <a:latin typeface="Arial Narrow" panose="020B0606020202030204" pitchFamily="34" charset="0"/>
              </a:rPr>
              <a:t>Gaudium</a:t>
            </a:r>
            <a:r>
              <a:rPr lang="pt-PT" sz="3200" b="1" dirty="0">
                <a:latin typeface="Arial Narrow" panose="020B0606020202030204" pitchFamily="34" charset="0"/>
              </a:rPr>
              <a:t> – dimensão social do Evangelho;</a:t>
            </a:r>
          </a:p>
          <a:p>
            <a:pPr marL="0" lvl="0" indent="0">
              <a:buNone/>
            </a:pPr>
            <a:r>
              <a:rPr lang="pt-PT" sz="3200" b="1" i="1" dirty="0">
                <a:latin typeface="Arial Narrow" panose="020B0606020202030204" pitchFamily="34" charset="0"/>
              </a:rPr>
              <a:t>	</a:t>
            </a:r>
            <a:r>
              <a:rPr lang="pt-PT" sz="3200" b="1" i="1" dirty="0" err="1">
                <a:latin typeface="Arial Narrow" panose="020B0606020202030204" pitchFamily="34" charset="0"/>
              </a:rPr>
              <a:t>Laudato</a:t>
            </a:r>
            <a:r>
              <a:rPr lang="pt-PT" sz="3200" b="1" i="1" dirty="0">
                <a:latin typeface="Arial Narrow" panose="020B0606020202030204" pitchFamily="34" charset="0"/>
              </a:rPr>
              <a:t> Si’</a:t>
            </a:r>
            <a:r>
              <a:rPr lang="pt-PT" sz="3200" b="1" dirty="0">
                <a:latin typeface="Arial Narrow" panose="020B0606020202030204" pitchFamily="34" charset="0"/>
              </a:rPr>
              <a:t> – ecologia integral e crítica do paradigma tecnocrático;</a:t>
            </a:r>
          </a:p>
          <a:p>
            <a:pPr marL="0" lvl="0" indent="0">
              <a:buNone/>
            </a:pPr>
            <a:r>
              <a:rPr lang="pt-PT" sz="3200" b="1" i="1" dirty="0">
                <a:latin typeface="Arial Narrow" panose="020B0606020202030204" pitchFamily="34" charset="0"/>
              </a:rPr>
              <a:t>	</a:t>
            </a:r>
            <a:r>
              <a:rPr lang="pt-PT" sz="3200" b="1" i="1" dirty="0" err="1">
                <a:latin typeface="Arial Narrow" panose="020B0606020202030204" pitchFamily="34" charset="0"/>
              </a:rPr>
              <a:t>Fratelli</a:t>
            </a:r>
            <a:r>
              <a:rPr lang="pt-PT" sz="3200" b="1" i="1" dirty="0">
                <a:latin typeface="Arial Narrow" panose="020B0606020202030204" pitchFamily="34" charset="0"/>
              </a:rPr>
              <a:t> Tutti</a:t>
            </a:r>
            <a:r>
              <a:rPr lang="pt-PT" sz="3200" b="1" dirty="0">
                <a:latin typeface="Arial Narrow" panose="020B0606020202030204" pitchFamily="34" charset="0"/>
              </a:rPr>
              <a:t> – fraternidade universal e amizade social;</a:t>
            </a:r>
          </a:p>
          <a:p>
            <a:pPr marL="0" lvl="0" indent="0">
              <a:buNone/>
            </a:pPr>
            <a:r>
              <a:rPr lang="pt-PT" sz="3200" b="1" i="1" dirty="0">
                <a:latin typeface="Arial Narrow" panose="020B0606020202030204" pitchFamily="34" charset="0"/>
              </a:rPr>
              <a:t>	</a:t>
            </a:r>
            <a:r>
              <a:rPr lang="pt-PT" sz="3200" b="1" i="1" dirty="0" err="1">
                <a:latin typeface="Arial Narrow" panose="020B0606020202030204" pitchFamily="34" charset="0"/>
              </a:rPr>
              <a:t>Dilexit</a:t>
            </a:r>
            <a:r>
              <a:rPr lang="pt-PT" sz="3200" b="1" i="1" dirty="0">
                <a:latin typeface="Arial Narrow" panose="020B0606020202030204" pitchFamily="34" charset="0"/>
              </a:rPr>
              <a:t> Nos</a:t>
            </a:r>
            <a:r>
              <a:rPr lang="pt-PT" sz="3200" b="1" dirty="0">
                <a:latin typeface="Arial Narrow" panose="020B0606020202030204" pitchFamily="34" charset="0"/>
              </a:rPr>
              <a:t> – compromisso social e amor concreto ao próximo.</a:t>
            </a:r>
          </a:p>
          <a:p>
            <a:pPr marL="0" indent="0" algn="ctr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1667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626E-65EF-7F2E-4EE8-E3C93F55F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27"/>
            <a:ext cx="10515600" cy="58992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9586B94-9AC0-0403-E54F-88018673D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26" y="669897"/>
            <a:ext cx="11484077" cy="55182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PT" sz="4000" b="1" dirty="0"/>
          </a:p>
          <a:p>
            <a:pPr marL="0" indent="0" algn="ctr">
              <a:buNone/>
            </a:pPr>
            <a:r>
              <a:rPr lang="pt-PT" sz="4000" b="1" dirty="0"/>
              <a:t>E no seguimento de todos os seus antecessores, em 4 Out. 2025, o Papa Leão XIV escreve a Exortação Apostólica </a:t>
            </a:r>
            <a:r>
              <a:rPr lang="pt-PT" sz="4000" b="1" i="1" dirty="0" err="1">
                <a:highlight>
                  <a:srgbClr val="00FFFF"/>
                </a:highlight>
              </a:rPr>
              <a:t>Dilexi</a:t>
            </a:r>
            <a:r>
              <a:rPr lang="pt-PT" sz="4000" b="1" i="1" dirty="0">
                <a:highlight>
                  <a:srgbClr val="00FFFF"/>
                </a:highlight>
              </a:rPr>
              <a:t> Te</a:t>
            </a:r>
            <a:r>
              <a:rPr lang="pt-PT" sz="4000" b="1" dirty="0"/>
              <a:t> </a:t>
            </a:r>
            <a:r>
              <a:rPr lang="pt-PT" sz="3200" b="1" dirty="0"/>
              <a:t>(«Eu te amei», Ap. 3,9</a:t>
            </a:r>
            <a:r>
              <a:rPr lang="pt-PT" sz="4000" b="1" dirty="0"/>
              <a:t>), sobre o </a:t>
            </a:r>
            <a:r>
              <a:rPr lang="pt-PT" sz="4000" b="1" dirty="0">
                <a:highlight>
                  <a:srgbClr val="FFFF00"/>
                </a:highlight>
              </a:rPr>
              <a:t>amor de Deus</a:t>
            </a:r>
            <a:r>
              <a:rPr lang="pt-PT" sz="4000" b="1" dirty="0"/>
              <a:t> aos pobres e fracos e o desafio constante à Igreja para que, na sua missão, também privilegie sempre os mais vulneráveis e crucificados da história</a:t>
            </a:r>
          </a:p>
        </p:txBody>
      </p:sp>
    </p:spTree>
    <p:extLst>
      <p:ext uri="{BB962C8B-B14F-4D97-AF65-F5344CB8AC3E}">
        <p14:creationId xmlns:p14="http://schemas.microsoft.com/office/powerpoint/2010/main" val="3624797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57200-FAD7-F208-A870-160E1823F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156"/>
            <a:ext cx="10515600" cy="78658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27B39A4-AB82-6F6C-AD5E-295C0C4B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90" y="412954"/>
            <a:ext cx="11975691" cy="625823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DT nº 9</a:t>
            </a:r>
            <a: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pt-PT" sz="3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«A condição dos pobres representa um grito que, na história da humanidade, </a:t>
            </a:r>
            <a:r>
              <a:rPr lang="pt-PT" sz="3200" b="1" i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interpela</a:t>
            </a:r>
            <a:r>
              <a:rPr lang="pt-PT" sz="3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constantemente a nossa vida, as nossas sociedades, os sistemas políticos e económicos e, sobretudo, a Igreja. No rosto ferido dos pobres encontramos impresso o sofrimento dos inocentes e, portanto, o próprio sofrimento de Cristo. Ao mesmo tempo, deveríamos falar, e talvez de modo mais acertado, dos inúmeros rostos dos pobres e da pobreza, uma vez que se trata de um fenómeno multifacetado; na verdade, existem muitas formas de pobreza: a daqueles que não têm meios de subsistência material, a pobreza de quem é marginalizado socialmente e não possui instrumentos para dar voz à sua dignidade e capacidades, a pobreza moral e espiritual, a pobreza cultural, aquela de quem se encontra em condições de fraqueza ou fragilidade seja pessoal seja social, a pobreza de quem não tem direitos, nem lugar, nem liberdade.»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11108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10905-CEEB-AFAD-853C-6D8BA4A99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773"/>
            <a:ext cx="10515600" cy="1337187"/>
          </a:xfrm>
        </p:spPr>
        <p:txBody>
          <a:bodyPr>
            <a:normAutofit fontScale="90000"/>
          </a:bodyPr>
          <a:lstStyle/>
          <a:p>
            <a:pPr algn="ctr"/>
            <a:br>
              <a:rPr lang="pt-PT" dirty="0"/>
            </a:br>
            <a:r>
              <a:rPr lang="pt-PT" b="1" dirty="0"/>
              <a:t>Finalmente, em 25 Maio de 2026,</a:t>
            </a:r>
            <a:br>
              <a:rPr lang="pt-PT" b="1" dirty="0"/>
            </a:br>
            <a:r>
              <a:rPr lang="pt-PT" b="1" dirty="0"/>
              <a:t> a Encíclica de Leão XIV</a:t>
            </a:r>
            <a:r>
              <a:rPr lang="pt-PT" dirty="0"/>
              <a:t> </a:t>
            </a:r>
            <a:r>
              <a:rPr lang="pt-PT" b="1" dirty="0">
                <a:highlight>
                  <a:srgbClr val="FFFF00"/>
                </a:highlight>
              </a:rPr>
              <a:t>Magnifica </a:t>
            </a:r>
            <a:r>
              <a:rPr lang="pt-PT" b="1" dirty="0" err="1">
                <a:highlight>
                  <a:srgbClr val="FFFF00"/>
                </a:highlight>
              </a:rPr>
              <a:t>Humanitas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EDD920F-C194-3B48-7417-205605FEB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35" y="2271251"/>
            <a:ext cx="11621729" cy="42216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3200" b="1" dirty="0">
                <a:latin typeface="Arial Narrow" panose="020B0606020202030204" pitchFamily="34" charset="0"/>
              </a:rPr>
              <a:t>É um texto em que o Papa fala da nova era que estamos a iniciar/viver, com incríveis avanços tecnológicos (tais como a Inteligência Artificial), mas em que nada deste processo é ‘inocente’ ou desinteressado. Os grandes poderes económicos e políticos usam tais avanços para proveito próprio, e a Igreja está muito atenta porque quer ser uma voz que defende a dignidade humana acima de tudo e trabalhará para que os grandes desenvolvimentos tecnológicos sirvam para construir uma verdadeira ‘civilização do amor’ e não criar mais desigualdades, armas destruidoras ou degradação do planeta!</a:t>
            </a:r>
          </a:p>
        </p:txBody>
      </p:sp>
    </p:spTree>
    <p:extLst>
      <p:ext uri="{BB962C8B-B14F-4D97-AF65-F5344CB8AC3E}">
        <p14:creationId xmlns:p14="http://schemas.microsoft.com/office/powerpoint/2010/main" val="976357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FBAEB-D668-B5F6-3FDE-4A1E6EA9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45719"/>
          </a:xfrm>
        </p:spPr>
        <p:txBody>
          <a:bodyPr>
            <a:normAutofit fontScale="90000"/>
          </a:bodyPr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9865483-EF9E-02FC-9971-B2429CF18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456" y="294968"/>
            <a:ext cx="11779624" cy="6341806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PT" sz="3600" b="1" dirty="0">
              <a:highlight>
                <a:srgbClr val="00FF00"/>
              </a:highlight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pt-PT" sz="3600" b="1" dirty="0">
                <a:highlight>
                  <a:srgbClr val="00FF00"/>
                </a:highlight>
                <a:latin typeface="Arial Narrow" panose="020B0606020202030204" pitchFamily="34" charset="0"/>
              </a:rPr>
              <a:t>Eis uma parágrafo da conclusão da Encíclica:</a:t>
            </a:r>
          </a:p>
          <a:p>
            <a:pPr marL="0" indent="0" algn="ctr">
              <a:buNone/>
            </a:pPr>
            <a:endParaRPr lang="pt-PT" sz="3200" b="1" dirty="0">
              <a:highlight>
                <a:srgbClr val="00FF00"/>
              </a:highlight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pt-PT" sz="3600" b="1" dirty="0">
                <a:highlight>
                  <a:srgbClr val="FFFF00"/>
                </a:highlight>
                <a:latin typeface="Arial Narrow" panose="020B0606020202030204" pitchFamily="34" charset="0"/>
              </a:rPr>
              <a:t>MH 240</a:t>
            </a:r>
            <a:r>
              <a:rPr lang="pt-PT" sz="3600" b="1" dirty="0">
                <a:latin typeface="Arial Narrow" panose="020B0606020202030204" pitchFamily="34" charset="0"/>
              </a:rPr>
              <a:t>  - «Amemos a justiça e a paz! As mesmas tecnologias que facilitam a comunicação e o acesso aos recursos podem sustentar modelos que exploram os mais fracos, alimentam novas formas de escravatura e transformam o conflito numa oportunidade de lucro (…) A esperança que anunciamos vem do céu «para gerar uma nova história aqui em baixo»: precisamente por isso, quem acredita empenha-se para que em vez das desigualdades se abra espaço a uma maior justiça e «em vez da indústria da guerra se afirme o artesanato da paz».</a:t>
            </a:r>
          </a:p>
          <a:p>
            <a:pPr marL="0" indent="0" algn="ctr">
              <a:buNone/>
            </a:pPr>
            <a:endParaRPr lang="pt-PT" sz="1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2962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1096</Words>
  <Application>Microsoft Office PowerPoint</Application>
  <PresentationFormat>Ecrã Panorâmico</PresentationFormat>
  <Paragraphs>76</Paragraphs>
  <Slides>13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21" baseType="lpstr">
      <vt:lpstr>Amasis MT Pro Black</vt:lpstr>
      <vt:lpstr>Aptos</vt:lpstr>
      <vt:lpstr>Aptos Display</vt:lpstr>
      <vt:lpstr>Arial</vt:lpstr>
      <vt:lpstr>Arial Black</vt:lpstr>
      <vt:lpstr>Arial Narrow</vt:lpstr>
      <vt:lpstr>Calibri</vt:lpstr>
      <vt:lpstr>Tema do Office</vt:lpstr>
      <vt:lpstr>   DOUTRINA SOCIAL DA IGREJA  </vt:lpstr>
      <vt:lpstr>Apresentação do PowerPoint</vt:lpstr>
      <vt:lpstr>Apresentação do PowerPoint</vt:lpstr>
      <vt:lpstr>E é assim que, no 135º aniversário da Encíclica de Leão XIII «Rerum Novarum» (novos tempos e realidades), também Leão XIV, com a «Magnifica Humanitas», mostra o interesse e preocupação da Igreja diante dos novos tempos que vivemos,  na era digital e da IA (inteligência artificial)</vt:lpstr>
      <vt:lpstr>VEJAMOS ENTÃO, MAIS DE PERTO, ALGUMAS ETAPAS DESSA JÁ LONGA CAMINHADA !  Mas sabendo que a Doutrina Social da Igreja não é um conjunto rígido de regras, mas um processo contínuo de discernimento histórico. Por isso, a Igreja: -caminha com a humanidade; -reconhece a autonomia das realidades políticas e científicas; -não pretende substituir o Estado nem impor soluções técnicas; -procura oferecer critérios morais e espirituais para o bem comum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Finalmente, em 25 Maio de 2026,  a Encíclica de Leão XIV Magnifica Humanitas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Frei José Nunes</dc:creator>
  <cp:lastModifiedBy>Frei José Nunes</cp:lastModifiedBy>
  <cp:revision>8</cp:revision>
  <dcterms:created xsi:type="dcterms:W3CDTF">2026-10-09T09:43:39Z</dcterms:created>
  <dcterms:modified xsi:type="dcterms:W3CDTF">2026-10-09T11:02:18Z</dcterms:modified>
</cp:coreProperties>
</file>